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76" r:id="rId5"/>
    <p:sldId id="261" r:id="rId6"/>
    <p:sldId id="277" r:id="rId7"/>
    <p:sldId id="271" r:id="rId8"/>
    <p:sldId id="262" r:id="rId9"/>
    <p:sldId id="272" r:id="rId10"/>
    <p:sldId id="263" r:id="rId11"/>
    <p:sldId id="259" r:id="rId12"/>
    <p:sldId id="274" r:id="rId13"/>
    <p:sldId id="265" r:id="rId14"/>
    <p:sldId id="266" r:id="rId15"/>
    <p:sldId id="268" r:id="rId16"/>
    <p:sldId id="269" r:id="rId17"/>
    <p:sldId id="273" r:id="rId18"/>
    <p:sldId id="26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1" userDrawn="1">
          <p15:clr>
            <a:srgbClr val="A4A3A4"/>
          </p15:clr>
        </p15:guide>
        <p15:guide id="2" pos="37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4B5F"/>
    <a:srgbClr val="496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0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224" y="114"/>
      </p:cViewPr>
      <p:guideLst>
        <p:guide orient="horz" pos="4201"/>
        <p:guide pos="37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Análise da DESPESA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Análise da Despesa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793-4F24-8DB6-9CCC41FC8F8A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3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3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793-4F24-8DB6-9CCC41FC8F8A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793-4F24-8DB6-9CCC41FC8F8A}"/>
              </c:ext>
            </c:extLst>
          </c:dPt>
          <c:dLbls>
            <c:dLbl>
              <c:idx val="0"/>
              <c:layout>
                <c:manualLayout>
                  <c:x val="-2.638859783585443E-3"/>
                  <c:y val="-0.424218723903867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93-4F24-8DB6-9CCC41FC8F8A}"/>
                </c:ext>
              </c:extLst>
            </c:dLbl>
            <c:dLbl>
              <c:idx val="1"/>
              <c:layout>
                <c:manualLayout>
                  <c:x val="-3.6111111900942955E-3"/>
                  <c:y val="-0.2789062328428745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F6D9B7A-EF76-4D47-9E20-72DD43D8007D}" type="VALUE">
                      <a:rPr lang="en-US" b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2000" b="1" i="0" u="none" strike="noStrike" kern="1200" baseline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793-4F24-8DB6-9CCC41FC8F8A}"/>
                </c:ext>
              </c:extLst>
            </c:dLbl>
            <c:dLbl>
              <c:idx val="2"/>
              <c:layout>
                <c:manualLayout>
                  <c:x val="-2.4074074600628635E-3"/>
                  <c:y val="-0.2671874835637621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BFF6DC8F-45C3-4315-9351-ADF96949A510}" type="VALUE">
                      <a:rPr lang="en-US" b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2000" b="1" i="0" u="none" strike="noStrike" kern="1200" baseline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8793-4F24-8DB6-9CCC41FC8F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EMPENHADO</c:v>
                </c:pt>
                <c:pt idx="1">
                  <c:v>LIQUIDADO</c:v>
                </c:pt>
                <c:pt idx="2">
                  <c:v>PAGO</c:v>
                </c:pt>
              </c:strCache>
            </c:strRef>
          </c:cat>
          <c:val>
            <c:numRef>
              <c:f>Planilha1!$B$2:$B$4</c:f>
              <c:numCache>
                <c:formatCode>#,##0.00</c:formatCode>
                <c:ptCount val="3"/>
                <c:pt idx="0">
                  <c:v>31301997.899999999</c:v>
                </c:pt>
                <c:pt idx="1">
                  <c:v>16071301.810000001</c:v>
                </c:pt>
                <c:pt idx="2">
                  <c:v>13208629.689999999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93-4F24-8DB6-9CCC41FC8F8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635382416"/>
        <c:axId val="1635384496"/>
      </c:barChart>
      <c:catAx>
        <c:axId val="1635382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35384496"/>
        <c:crosses val="autoZero"/>
        <c:auto val="1"/>
        <c:lblAlgn val="ctr"/>
        <c:lblOffset val="100"/>
        <c:noMultiLvlLbl val="0"/>
      </c:catAx>
      <c:valAx>
        <c:axId val="1635384496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635382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5547049092209E-2"/>
          <c:y val="7.3446371588398868E-2"/>
          <c:w val="0.97348905901815586"/>
          <c:h val="0.847759442891921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Análise da Despesa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E2E-4C3E-A9F8-326DF7C16C9A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3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3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E2E-4C3E-A9F8-326DF7C16C9A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50000">
                    <a:schemeClr val="tx2">
                      <a:lumMod val="75000"/>
                      <a:shade val="67500"/>
                      <a:satMod val="115000"/>
                    </a:schemeClr>
                  </a:gs>
                  <a:gs pos="100000">
                    <a:schemeClr val="tx2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E2E-4C3E-A9F8-326DF7C16C9A}"/>
              </c:ext>
            </c:extLst>
          </c:dPt>
          <c:dLbls>
            <c:dLbl>
              <c:idx val="0"/>
              <c:layout>
                <c:manualLayout>
                  <c:x val="-6.2539822156561734E-3"/>
                  <c:y val="-0.464148938983776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2E-4C3E-A9F8-326DF7C16C9A}"/>
                </c:ext>
              </c:extLst>
            </c:dLbl>
            <c:dLbl>
              <c:idx val="1"/>
              <c:layout>
                <c:manualLayout>
                  <c:x val="-3.6111431348855613E-3"/>
                  <c:y val="-0.454157012221844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F6D9B7A-EF76-4D47-9E20-72DD43D8007D}" type="VALUE">
                      <a:rPr lang="en-US" b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2000" b="1" i="0" u="none" strike="noStrike" kern="1200" baseline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E2E-4C3E-A9F8-326DF7C16C9A}"/>
                </c:ext>
              </c:extLst>
            </c:dLbl>
            <c:dLbl>
              <c:idx val="2"/>
              <c:layout>
                <c:manualLayout>
                  <c:x val="-2.4074287565903742E-3"/>
                  <c:y val="-0.1027690528781627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BFF6DC8F-45C3-4315-9351-ADF96949A510}" type="VALUE">
                      <a:rPr lang="en-US" b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2000" b="1" i="0" u="none" strike="noStrike" kern="1200" baseline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E2E-4C3E-A9F8-326DF7C16C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Receitas primárias totais</c:v>
                </c:pt>
                <c:pt idx="1">
                  <c:v>Despesas primárias totais</c:v>
                </c:pt>
                <c:pt idx="2">
                  <c:v>Resultado primário</c:v>
                </c:pt>
              </c:strCache>
            </c:strRef>
          </c:cat>
          <c:val>
            <c:numRef>
              <c:f>Planilha1!$B$2:$B$4</c:f>
              <c:numCache>
                <c:formatCode>#,##0.00</c:formatCode>
                <c:ptCount val="3"/>
                <c:pt idx="0">
                  <c:v>18996154.550000001</c:v>
                </c:pt>
                <c:pt idx="1">
                  <c:v>17965765.739999998</c:v>
                </c:pt>
                <c:pt idx="2">
                  <c:v>1030388.8100000024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E2E-4C3E-A9F8-326DF7C16C9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635382416"/>
        <c:axId val="1635384496"/>
      </c:barChart>
      <c:catAx>
        <c:axId val="1635382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35384496"/>
        <c:crosses val="autoZero"/>
        <c:auto val="1"/>
        <c:lblAlgn val="ctr"/>
        <c:lblOffset val="100"/>
        <c:noMultiLvlLbl val="0"/>
      </c:catAx>
      <c:valAx>
        <c:axId val="1635384496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635382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3375032-DD67-47BD-ABCE-186960EE89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E04499FC-AC52-46E8-A06A-7445CFED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5679" y="6343472"/>
            <a:ext cx="909034" cy="365125"/>
          </a:xfrm>
          <a:prstGeom prst="rect">
            <a:avLst/>
          </a:prstGeom>
        </p:spPr>
        <p:txBody>
          <a:bodyPr/>
          <a:lstStyle/>
          <a:p>
            <a:fld id="{4EB041DD-C411-4E77-A066-260960984F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92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9DC28EC6-06A3-4509-A17A-F8ADFC0104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50" y="-411006"/>
            <a:ext cx="11054550" cy="152400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DA5BDB0-E7CA-0B23-1DBD-FDB98286D95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" r="80325"/>
          <a:stretch/>
        </p:blipFill>
        <p:spPr bwMode="auto">
          <a:xfrm>
            <a:off x="468923" y="171138"/>
            <a:ext cx="943652" cy="94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069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38600" y="0"/>
            <a:ext cx="8153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7F3CC29-BC4C-485F-8557-3871B1E8E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10" r="17571"/>
          <a:stretch/>
        </p:blipFill>
        <p:spPr>
          <a:xfrm flipH="1">
            <a:off x="0" y="0"/>
            <a:ext cx="12192000" cy="110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490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74A2A06-81D6-48F4-9EA2-2D068119B0E0}"/>
              </a:ext>
            </a:extLst>
          </p:cNvPr>
          <p:cNvSpPr txBox="1"/>
          <p:nvPr/>
        </p:nvSpPr>
        <p:spPr>
          <a:xfrm>
            <a:off x="768350" y="5330825"/>
            <a:ext cx="2170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496C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APRESENTAÇÃO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FAC83BD-FBF5-4DD1-9040-C58A5A9409E0}"/>
              </a:ext>
            </a:extLst>
          </p:cNvPr>
          <p:cNvSpPr txBox="1"/>
          <p:nvPr/>
        </p:nvSpPr>
        <p:spPr>
          <a:xfrm>
            <a:off x="768348" y="5737220"/>
            <a:ext cx="5393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496C8A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GESTÃO FISCAL – 1º QUA 2022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302F9EB-0CE1-D542-0608-CDDE0AD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421" y="5330825"/>
            <a:ext cx="4532513" cy="94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5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32000" fill="hold" grpId="1" nodeType="click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accel="12000" fill="hold" grpId="0" nodeType="click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1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32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accel="12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1"/>
          <p:bldP spid="5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2C0FEED4-D2E1-9F13-CE3E-75EC2EFB3A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203722"/>
              </p:ext>
            </p:extLst>
          </p:nvPr>
        </p:nvGraphicFramePr>
        <p:xfrm>
          <a:off x="222738" y="1233488"/>
          <a:ext cx="11793417" cy="5425225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4132570">
                  <a:extLst>
                    <a:ext uri="{9D8B030D-6E8A-4147-A177-3AD203B41FA5}">
                      <a16:colId xmlns:a16="http://schemas.microsoft.com/office/drawing/2014/main" val="709257934"/>
                    </a:ext>
                  </a:extLst>
                </a:gridCol>
                <a:gridCol w="1910338">
                  <a:extLst>
                    <a:ext uri="{9D8B030D-6E8A-4147-A177-3AD203B41FA5}">
                      <a16:colId xmlns:a16="http://schemas.microsoft.com/office/drawing/2014/main" val="3074913979"/>
                    </a:ext>
                  </a:extLst>
                </a:gridCol>
                <a:gridCol w="1890845">
                  <a:extLst>
                    <a:ext uri="{9D8B030D-6E8A-4147-A177-3AD203B41FA5}">
                      <a16:colId xmlns:a16="http://schemas.microsoft.com/office/drawing/2014/main" val="2793069785"/>
                    </a:ext>
                  </a:extLst>
                </a:gridCol>
                <a:gridCol w="1929832">
                  <a:extLst>
                    <a:ext uri="{9D8B030D-6E8A-4147-A177-3AD203B41FA5}">
                      <a16:colId xmlns:a16="http://schemas.microsoft.com/office/drawing/2014/main" val="1452906799"/>
                    </a:ext>
                  </a:extLst>
                </a:gridCol>
                <a:gridCol w="1929832">
                  <a:extLst>
                    <a:ext uri="{9D8B030D-6E8A-4147-A177-3AD203B41FA5}">
                      <a16:colId xmlns:a16="http://schemas.microsoft.com/office/drawing/2014/main" val="377651332"/>
                    </a:ext>
                  </a:extLst>
                </a:gridCol>
              </a:tblGrid>
              <a:tr h="6415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Categoria/Grupo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Dotação Atualizada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Empenhado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Liquidado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(d)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Pago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(e)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42073355"/>
                  </a:ext>
                </a:extLst>
              </a:tr>
              <a:tr h="43487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DESPESAS CORRENTES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43.737.960,00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28.958.440,54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14.651.617,55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11.930.208,47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27029"/>
                  </a:ext>
                </a:extLst>
              </a:tr>
              <a:tr h="43487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PESSOAL E ENCARGOS SOCIAIS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26.335.967,00 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16.325.083,14 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9.370.152,87 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7.352.441,05 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113698246"/>
                  </a:ext>
                </a:extLst>
              </a:tr>
              <a:tr h="43487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JUROS E ENCARGOS DA DÍVIDA</a:t>
                      </a:r>
                      <a:endParaRPr lang="pt-BR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51.000,00 </a:t>
                      </a:r>
                    </a:p>
                  </a:txBody>
                  <a:tcPr marL="85725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26.000,00 </a:t>
                      </a:r>
                    </a:p>
                  </a:txBody>
                  <a:tcPr marL="85725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6.401,79 </a:t>
                      </a:r>
                    </a:p>
                  </a:txBody>
                  <a:tcPr marL="85725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6.401,79 </a:t>
                      </a:r>
                    </a:p>
                  </a:txBody>
                  <a:tcPr marL="85725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631209"/>
                  </a:ext>
                </a:extLst>
              </a:tr>
              <a:tr h="43487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OUTRAS DESPESAS CORRENTES</a:t>
                      </a:r>
                      <a:endParaRPr lang="pt-BR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17.350.993,00 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12.607.357,40 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5.275.062,89 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4.571.365,63 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1582077353"/>
                  </a:ext>
                </a:extLst>
              </a:tr>
              <a:tr h="43487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 DE CAPITAL</a:t>
                      </a:r>
                      <a:endParaRPr lang="pt-BR" sz="18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3.811.040,00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2.343.557,36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1.419.684,26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1.278.421,22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397999"/>
                  </a:ext>
                </a:extLst>
              </a:tr>
              <a:tr h="43487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INVESTIMENTOS</a:t>
                      </a:r>
                      <a:endParaRPr lang="pt-BR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3.590.040,00 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2.176.478,19 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1.360.542,08 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1.219.279,04 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1292991130"/>
                  </a:ext>
                </a:extLst>
              </a:tr>
              <a:tr h="43487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INVERSÕES FINANCEIRAS</a:t>
                      </a:r>
                      <a:endParaRPr lang="pt-BR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</a:p>
                  </a:txBody>
                  <a:tcPr marL="85725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</a:p>
                  </a:txBody>
                  <a:tcPr marL="85725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</a:p>
                  </a:txBody>
                  <a:tcPr marL="85725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</a:p>
                  </a:txBody>
                  <a:tcPr marL="85725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06192"/>
                  </a:ext>
                </a:extLst>
              </a:tr>
              <a:tr h="43487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AMORTIZAÇÃO DA DÍVIDA</a:t>
                      </a:r>
                      <a:endParaRPr lang="pt-BR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221.000,00 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167.079,17 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59.142,18 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59.142,18 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237456042"/>
                  </a:ext>
                </a:extLst>
              </a:tr>
              <a:tr h="43487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 TOTAL DA DESPESA</a:t>
                      </a:r>
                      <a:endParaRPr lang="pt-BR" sz="18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47.549.000,00 </a:t>
                      </a:r>
                    </a:p>
                  </a:txBody>
                  <a:tcPr marL="85725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31.301.997,90 </a:t>
                      </a:r>
                    </a:p>
                  </a:txBody>
                  <a:tcPr marL="85725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16.071.301,81 </a:t>
                      </a:r>
                    </a:p>
                  </a:txBody>
                  <a:tcPr marL="85725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13.208.629,69 </a:t>
                      </a:r>
                    </a:p>
                  </a:txBody>
                  <a:tcPr marL="85725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008441"/>
                  </a:ext>
                </a:extLst>
              </a:tr>
              <a:tr h="43487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RESERVA DE CONTINGÊNCIA</a:t>
                      </a:r>
                      <a:endParaRPr lang="pt-BR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80.000,00 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850077235"/>
                  </a:ext>
                </a:extLst>
              </a:tr>
              <a:tr h="43487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DAS DESPESAS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47.629.000,00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31.301.997,90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16.071.301,81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13.208.629,69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223692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865E2A34-19A9-F602-7D46-BF8949C2F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Detalhamento da Despesa por Categoria e Grupo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25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3">
            <a:extLst>
              <a:ext uri="{FF2B5EF4-FFF2-40B4-BE49-F238E27FC236}">
                <a16:creationId xmlns:a16="http://schemas.microsoft.com/office/drawing/2014/main" id="{BA05DB1C-4E3E-5A4C-3697-CF6EA9398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Resumo Orçamentário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cs typeface="Arial" panose="020B0604020202020204" pitchFamily="34" charset="0"/>
              </a:rPr>
              <a:t>(R$)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B3C12D8F-233A-1E62-39B5-A3708818E2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3095912"/>
              </p:ext>
            </p:extLst>
          </p:nvPr>
        </p:nvGraphicFramePr>
        <p:xfrm>
          <a:off x="867508" y="1240042"/>
          <a:ext cx="10550769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554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1" uiExpand="1">
        <p:bldSub>
          <a:bldChart bld="categoryEl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56C4604-A858-1A14-74EC-924942AE1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1" y="182684"/>
            <a:ext cx="97536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anose="020B0604020202020204" pitchFamily="34" charset="0"/>
              </a:rPr>
              <a:t>Aplicações de recursos próprios em educação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901C2C7-73BE-3F52-3AD7-D4034E32FE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263592"/>
              </p:ext>
            </p:extLst>
          </p:nvPr>
        </p:nvGraphicFramePr>
        <p:xfrm>
          <a:off x="1205345" y="2184437"/>
          <a:ext cx="10155382" cy="2489126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7033779">
                  <a:extLst>
                    <a:ext uri="{9D8B030D-6E8A-4147-A177-3AD203B41FA5}">
                      <a16:colId xmlns:a16="http://schemas.microsoft.com/office/drawing/2014/main" val="709257934"/>
                    </a:ext>
                  </a:extLst>
                </a:gridCol>
                <a:gridCol w="3121603">
                  <a:extLst>
                    <a:ext uri="{9D8B030D-6E8A-4147-A177-3AD203B41FA5}">
                      <a16:colId xmlns:a16="http://schemas.microsoft.com/office/drawing/2014/main" val="1100195717"/>
                    </a:ext>
                  </a:extLst>
                </a:gridCol>
              </a:tblGrid>
              <a:tr h="783536"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da receita líquida de impostos e transferências constitucionais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R$ 10.193.336,20 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934885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marL="0" indent="0" algn="l"/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 da receita</a:t>
                      </a:r>
                    </a:p>
                  </a:txBody>
                  <a:tcPr marL="91454" marR="91454" marT="45689" marB="45689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R$ 2.548.334,05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975026"/>
                  </a:ext>
                </a:extLst>
              </a:tr>
              <a:tr h="569950"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da despesa liquidada com a manutenção e desenv. do ensino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R$ 2.503.927,03 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07232"/>
                  </a:ext>
                </a:extLst>
              </a:tr>
              <a:tr h="569950">
                <a:tc>
                  <a:txBody>
                    <a:bodyPr/>
                    <a:lstStyle/>
                    <a:p>
                      <a:pPr marL="8255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aplicado na manutenção e desenvolvimento do ensino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24,56%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469750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5E7D6F80-A759-DC52-E51D-7D2E273BE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345" y="5269691"/>
            <a:ext cx="97536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cs typeface="Arial" panose="020B0604020202020204" pitchFamily="34" charset="0"/>
              </a:rPr>
              <a:t>Nota: O percentual mínimo de aplicação na educação com recursos próprios será alcançado após o dispendia de todo recurso recebido do FUNDEB.</a:t>
            </a:r>
          </a:p>
        </p:txBody>
      </p:sp>
    </p:spTree>
    <p:extLst>
      <p:ext uri="{BB962C8B-B14F-4D97-AF65-F5344CB8AC3E}">
        <p14:creationId xmlns:p14="http://schemas.microsoft.com/office/powerpoint/2010/main" val="295228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1084658-928A-ABC8-0406-6C133CCFA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Aplicações de recursos próprios em saúde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FF89E75C-C0F3-805E-1BDF-5CD6702915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19483"/>
              </p:ext>
            </p:extLst>
          </p:nvPr>
        </p:nvGraphicFramePr>
        <p:xfrm>
          <a:off x="1205345" y="2904119"/>
          <a:ext cx="10155382" cy="2334380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7033779">
                  <a:extLst>
                    <a:ext uri="{9D8B030D-6E8A-4147-A177-3AD203B41FA5}">
                      <a16:colId xmlns:a16="http://schemas.microsoft.com/office/drawing/2014/main" val="709257934"/>
                    </a:ext>
                  </a:extLst>
                </a:gridCol>
                <a:gridCol w="3121603">
                  <a:extLst>
                    <a:ext uri="{9D8B030D-6E8A-4147-A177-3AD203B41FA5}">
                      <a16:colId xmlns:a16="http://schemas.microsoft.com/office/drawing/2014/main" val="1100195717"/>
                    </a:ext>
                  </a:extLst>
                </a:gridCol>
              </a:tblGrid>
              <a:tr h="628790"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da receita líquida de impostos e transferências constitucionais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R$ 10.193.336,20 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934885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marL="0" indent="0" algn="l"/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 da receita</a:t>
                      </a:r>
                    </a:p>
                  </a:txBody>
                  <a:tcPr marL="91454" marR="91454" marT="45689" marB="45689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R$ 1.529.000,43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975026"/>
                  </a:ext>
                </a:extLst>
              </a:tr>
              <a:tr h="569950"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da despesa liquidada com saúde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R$ 2.591.519,70 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07232"/>
                  </a:ext>
                </a:extLst>
              </a:tr>
              <a:tr h="569950">
                <a:tc>
                  <a:txBody>
                    <a:bodyPr/>
                    <a:lstStyle/>
                    <a:p>
                      <a:pPr marL="8255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aplicado na saúde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25,42%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469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15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1EA94C4-25F4-D5F4-E9B8-200E9B3A4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FUNDEB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D614B1BA-5EE0-9767-7029-2C2433872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179056"/>
              </p:ext>
            </p:extLst>
          </p:nvPr>
        </p:nvGraphicFramePr>
        <p:xfrm>
          <a:off x="1177636" y="1837319"/>
          <a:ext cx="10155382" cy="4094270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7033779">
                  <a:extLst>
                    <a:ext uri="{9D8B030D-6E8A-4147-A177-3AD203B41FA5}">
                      <a16:colId xmlns:a16="http://schemas.microsoft.com/office/drawing/2014/main" val="709257934"/>
                    </a:ext>
                  </a:extLst>
                </a:gridCol>
                <a:gridCol w="3121603">
                  <a:extLst>
                    <a:ext uri="{9D8B030D-6E8A-4147-A177-3AD203B41FA5}">
                      <a16:colId xmlns:a16="http://schemas.microsoft.com/office/drawing/2014/main" val="1100195717"/>
                    </a:ext>
                  </a:extLst>
                </a:gridCol>
              </a:tblGrid>
              <a:tr h="587226">
                <a:tc gridSpan="2">
                  <a:txBody>
                    <a:bodyPr/>
                    <a:lstStyle/>
                    <a:p>
                      <a:pPr marL="82550" indent="0" algn="l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tabLst>
                          <a:tab pos="2147888" algn="dec"/>
                          <a:tab pos="3224213" algn="dec"/>
                        </a:tabLst>
                      </a:pPr>
                      <a:endParaRPr lang="pt-BR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689" marB="4568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871572"/>
                  </a:ext>
                </a:extLst>
              </a:tr>
              <a:tr h="587226"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Transferências do FUNDEB e rendimentos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R$ 7.127.298,69 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934885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marL="0" indent="0" algn="l"/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Mínimo de 70% - Remuneração dos profissionais da educação básica</a:t>
                      </a:r>
                    </a:p>
                  </a:txBody>
                  <a:tcPr marL="91454" marR="91454" marT="45689" marB="45689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R$ 4.989.109,08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975026"/>
                  </a:ext>
                </a:extLst>
              </a:tr>
              <a:tr h="569950">
                <a:tc gridSpan="2">
                  <a:txBody>
                    <a:bodyPr/>
                    <a:lstStyle/>
                    <a:p>
                      <a:pPr marL="82550" indent="0" algn="l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DESPESAS</a:t>
                      </a: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508250" algn="dec"/>
                          <a:tab pos="3224213" algn="dec"/>
                        </a:tabLst>
                        <a:defRPr/>
                      </a:pPr>
                      <a:endParaRPr lang="pt-BR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07232"/>
                  </a:ext>
                </a:extLst>
              </a:tr>
              <a:tr h="569950">
                <a:tc>
                  <a:txBody>
                    <a:bodyPr/>
                    <a:lstStyle/>
                    <a:p>
                      <a:pPr marL="8255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Remuneração dos profissionais da educação básica</a:t>
                      </a:r>
                      <a:endParaRPr lang="pt-BR" sz="18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R$ 3.242.379,30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469750"/>
                  </a:ext>
                </a:extLst>
              </a:tr>
              <a:tr h="569950">
                <a:tc>
                  <a:txBody>
                    <a:bodyPr/>
                    <a:lstStyle/>
                    <a:p>
                      <a:pPr marL="8255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Encargos sociais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R$ 683.041,36 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4110276"/>
                  </a:ext>
                </a:extLst>
              </a:tr>
              <a:tr h="569950">
                <a:tc>
                  <a:txBody>
                    <a:bodyPr/>
                    <a:lstStyle/>
                    <a:p>
                      <a:pPr marL="8255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(55,08%)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R$ 3.925.420,66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665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59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1EA94C4-25F4-D5F4-E9B8-200E9B3A4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Gasto com pessoal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F97D9D82-3D98-DCEE-1F95-1EFE0A14BD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326048"/>
              </p:ext>
            </p:extLst>
          </p:nvPr>
        </p:nvGraphicFramePr>
        <p:xfrm>
          <a:off x="1205345" y="2474621"/>
          <a:ext cx="10155382" cy="2904330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7033779">
                  <a:extLst>
                    <a:ext uri="{9D8B030D-6E8A-4147-A177-3AD203B41FA5}">
                      <a16:colId xmlns:a16="http://schemas.microsoft.com/office/drawing/2014/main" val="709257934"/>
                    </a:ext>
                  </a:extLst>
                </a:gridCol>
                <a:gridCol w="3121603">
                  <a:extLst>
                    <a:ext uri="{9D8B030D-6E8A-4147-A177-3AD203B41FA5}">
                      <a16:colId xmlns:a16="http://schemas.microsoft.com/office/drawing/2014/main" val="1100195717"/>
                    </a:ext>
                  </a:extLst>
                </a:gridCol>
              </a:tblGrid>
              <a:tr h="628790"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Tabela da despesa líquida com pessoal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27.898.141,65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934885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marL="0" indent="0" algn="l"/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 Corrente Líquida</a:t>
                      </a:r>
                    </a:p>
                  </a:txBody>
                  <a:tcPr marL="91454" marR="91454" marT="45689" marB="4568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50.448.124,78 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4975026"/>
                  </a:ext>
                </a:extLst>
              </a:tr>
              <a:tr h="569950"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Emendas parlamentares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2.719.601,00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07232"/>
                  </a:ext>
                </a:extLst>
              </a:tr>
              <a:tr h="569950">
                <a:tc>
                  <a:txBody>
                    <a:bodyPr/>
                    <a:lstStyle/>
                    <a:p>
                      <a:pPr marL="8255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RCL ajustada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47.728.523,78 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9469750"/>
                  </a:ext>
                </a:extLst>
              </a:tr>
              <a:tr h="569950">
                <a:tc>
                  <a:txBody>
                    <a:bodyPr/>
                    <a:lstStyle/>
                    <a:p>
                      <a:pPr marL="8255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da despesa líquida com pessoal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58,45%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30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572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1EA94C4-25F4-D5F4-E9B8-200E9B3A4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Resultado primário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EA79DE51-F055-CD52-7A2F-66E922BC09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5758387"/>
              </p:ext>
            </p:extLst>
          </p:nvPr>
        </p:nvGraphicFramePr>
        <p:xfrm>
          <a:off x="867507" y="1113692"/>
          <a:ext cx="10539045" cy="5533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932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categoryEl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1EA94C4-25F4-D5F4-E9B8-200E9B3A4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Resultado nominal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3990EEA-AF9C-D39E-CF3E-176B1785B6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505369"/>
              </p:ext>
            </p:extLst>
          </p:nvPr>
        </p:nvGraphicFramePr>
        <p:xfrm>
          <a:off x="1559165" y="1270000"/>
          <a:ext cx="9050219" cy="5399090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4777268">
                  <a:extLst>
                    <a:ext uri="{9D8B030D-6E8A-4147-A177-3AD203B41FA5}">
                      <a16:colId xmlns:a16="http://schemas.microsoft.com/office/drawing/2014/main" val="709257934"/>
                    </a:ext>
                  </a:extLst>
                </a:gridCol>
                <a:gridCol w="2152792">
                  <a:extLst>
                    <a:ext uri="{9D8B030D-6E8A-4147-A177-3AD203B41FA5}">
                      <a16:colId xmlns:a16="http://schemas.microsoft.com/office/drawing/2014/main" val="3869166030"/>
                    </a:ext>
                  </a:extLst>
                </a:gridCol>
                <a:gridCol w="2120159">
                  <a:extLst>
                    <a:ext uri="{9D8B030D-6E8A-4147-A177-3AD203B41FA5}">
                      <a16:colId xmlns:a16="http://schemas.microsoft.com/office/drawing/2014/main" val="1100195717"/>
                    </a:ext>
                  </a:extLst>
                </a:gridCol>
              </a:tblGrid>
              <a:tr h="603068">
                <a:tc>
                  <a:txBody>
                    <a:bodyPr/>
                    <a:lstStyle/>
                    <a:p>
                      <a:pPr algn="l" fontAlgn="ctr"/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 31/12/2021 </a:t>
                      </a:r>
                    </a:p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</a:t>
                      </a:r>
                    </a:p>
                  </a:txBody>
                  <a:tcPr marL="91454" marR="91454" marT="45689" marB="4568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 30/04/2022</a:t>
                      </a:r>
                    </a:p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</a:t>
                      </a:r>
                    </a:p>
                  </a:txBody>
                  <a:tcPr marL="91454" marR="91454" marT="45689" marB="4568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934885"/>
                  </a:ext>
                </a:extLst>
              </a:tr>
              <a:tr h="624726">
                <a:tc>
                  <a:txBody>
                    <a:bodyPr/>
                    <a:lstStyle/>
                    <a:p>
                      <a:pPr marL="0" indent="0" algn="l"/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DÍVIDA CONSOLIDADA</a:t>
                      </a:r>
                    </a:p>
                  </a:txBody>
                  <a:tcPr marL="91454" marR="91454" marT="45689" marB="45689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84250">
                        <a:tabLst/>
                      </a:pPr>
                      <a:r>
                        <a:rPr lang="pt-BR" sz="1800" b="1" spc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15.600.875,88</a:t>
                      </a:r>
                    </a:p>
                  </a:txBody>
                  <a:tcPr marL="91454" marR="91454" marT="45689" marB="45689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1700213" algn="dec"/>
                          <a:tab pos="3224213" algn="dec"/>
                        </a:tabLs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15.551.433,11</a:t>
                      </a:r>
                    </a:p>
                  </a:txBody>
                  <a:tcPr marL="91454" marR="91454" marT="45689" marB="45689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975026"/>
                  </a:ext>
                </a:extLst>
              </a:tr>
              <a:tr h="521412">
                <a:tc>
                  <a:txBody>
                    <a:bodyPr/>
                    <a:lstStyle/>
                    <a:p>
                      <a:pPr marL="93663" indent="0" algn="l" fontAlgn="ctr"/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DEDUÇÕES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224213" algn="dec"/>
                        </a:tabLst>
                        <a:defRPr/>
                      </a:pPr>
                      <a:r>
                        <a:rPr lang="pt-BR" sz="1800" b="1" spc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8.425,86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dec"/>
                          <a:tab pos="3224213" algn="dec"/>
                        </a:tabLst>
                        <a:defRPr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5.644.703,72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07232"/>
                  </a:ext>
                </a:extLst>
              </a:tr>
              <a:tr h="521412">
                <a:tc>
                  <a:txBody>
                    <a:bodyPr/>
                    <a:lstStyle/>
                    <a:p>
                      <a:pPr marL="36353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Disponibilidade</a:t>
                      </a:r>
                      <a:r>
                        <a:rPr lang="pt-BR" sz="1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caixa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tabLst>
                          <a:tab pos="1793875" algn="dec"/>
                          <a:tab pos="3224213" algn="dec"/>
                        </a:tabLst>
                      </a:pPr>
                      <a:r>
                        <a:rPr lang="pt-BR" sz="1800" b="0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dec"/>
                          <a:tab pos="3224213" algn="dec"/>
                        </a:tabLst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5.636.277,86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469750"/>
                  </a:ext>
                </a:extLst>
              </a:tr>
              <a:tr h="521412">
                <a:tc>
                  <a:txBody>
                    <a:bodyPr/>
                    <a:lstStyle/>
                    <a:p>
                      <a:pPr marL="620713" indent="0" algn="l" font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Disponibilidade</a:t>
                      </a:r>
                      <a:r>
                        <a:rPr lang="pt-BR" sz="1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bruta de caixa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93875" algn="dec"/>
                          <a:tab pos="3224213" algn="dec"/>
                        </a:tabLst>
                        <a:defRPr/>
                      </a:pPr>
                      <a:r>
                        <a:rPr lang="pt-BR" sz="1800" b="0" spc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6.285.815,42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dec"/>
                          <a:tab pos="3224213" algn="dec"/>
                        </a:tabLst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7.444.711,59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9375968"/>
                  </a:ext>
                </a:extLst>
              </a:tr>
              <a:tr h="521412">
                <a:tc>
                  <a:txBody>
                    <a:bodyPr/>
                    <a:lstStyle/>
                    <a:p>
                      <a:pPr marL="620713" indent="0" algn="l" font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(-) Restos</a:t>
                      </a:r>
                      <a:r>
                        <a:rPr lang="pt-BR" sz="1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pagar processados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93875" algn="dec"/>
                          <a:tab pos="3224213" algn="dec"/>
                        </a:tabLst>
                        <a:defRPr/>
                      </a:pPr>
                      <a:r>
                        <a:rPr lang="pt-BR" sz="1800" b="0" spc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6.408.358,13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dec"/>
                          <a:tab pos="3224213" algn="dec"/>
                        </a:tabLst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1.726.764,54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623320"/>
                  </a:ext>
                </a:extLst>
              </a:tr>
              <a:tr h="521412">
                <a:tc>
                  <a:txBody>
                    <a:bodyPr/>
                    <a:lstStyle/>
                    <a:p>
                      <a:pPr marL="620713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(-) Depós. Restituíveis e Valo. Vinc.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93875" algn="dec"/>
                          <a:tab pos="3224213" algn="dec"/>
                        </a:tabLst>
                        <a:defRPr/>
                      </a:pPr>
                      <a:r>
                        <a:rPr lang="pt-BR" sz="1800" b="0" spc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dec"/>
                          <a:tab pos="3224213" algn="dec"/>
                        </a:tabLst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81.669,19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955815"/>
                  </a:ext>
                </a:extLst>
              </a:tr>
              <a:tr h="521412">
                <a:tc>
                  <a:txBody>
                    <a:bodyPr/>
                    <a:lstStyle/>
                    <a:p>
                      <a:pPr marL="363538" indent="0" algn="l" font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Demais haveres financeiros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tabLst>
                          <a:tab pos="1793875" algn="dec"/>
                          <a:tab pos="3224213" algn="dec"/>
                        </a:tabLst>
                      </a:pPr>
                      <a:r>
                        <a:rPr lang="pt-BR" sz="1800" b="0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8.425,86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tabLst>
                          <a:tab pos="1700213" algn="dec"/>
                          <a:tab pos="3224213" algn="dec"/>
                        </a:tabLst>
                      </a:pPr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8.425,86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671913"/>
                  </a:ext>
                </a:extLst>
              </a:tr>
              <a:tr h="52141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DÍVIDA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CONS. LÍQUIDA</a:t>
                      </a:r>
                      <a:endParaRPr lang="pt-BR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tabLst>
                          <a:tab pos="1793875" algn="dec"/>
                          <a:tab pos="3224213" algn="dec"/>
                        </a:tabLst>
                      </a:pPr>
                      <a:r>
                        <a:rPr lang="pt-BR" sz="18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15.592.450,02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tabLst>
                          <a:tab pos="1700213" algn="dec"/>
                          <a:tab pos="3224213" algn="dec"/>
                        </a:tabLst>
                      </a:pPr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9.906.729,39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0706899"/>
                  </a:ext>
                </a:extLst>
              </a:tr>
              <a:tr h="5214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 NOMINAL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tabLst>
                          <a:tab pos="1617663" algn="dec"/>
                          <a:tab pos="3224213" algn="dec"/>
                        </a:tabLst>
                      </a:pPr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5.685.720,63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>
                        <a:tabLst>
                          <a:tab pos="1617663" algn="dec"/>
                          <a:tab pos="3224213" algn="dec"/>
                        </a:tabLst>
                      </a:pP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968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446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CA50CF0-FB90-36CE-315F-72540AABF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352" y="2740141"/>
            <a:ext cx="1613098" cy="1248397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81AF0DA-84CD-06A6-85DC-633A7C0E4BE1}"/>
              </a:ext>
            </a:extLst>
          </p:cNvPr>
          <p:cNvCxnSpPr/>
          <p:nvPr/>
        </p:nvCxnSpPr>
        <p:spPr>
          <a:xfrm>
            <a:off x="4934438" y="336433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F3528BE1-5A2D-F131-03AC-82B8B0AC8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39" y="4856995"/>
            <a:ext cx="6165861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rPr>
              <a:t>Agradecemos a presença de todos !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AB53DEF-FC7F-9605-890A-8C9C187FF5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" r="80325"/>
          <a:stretch/>
        </p:blipFill>
        <p:spPr bwMode="auto">
          <a:xfrm>
            <a:off x="6726152" y="2675481"/>
            <a:ext cx="1147848" cy="137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5D8F9F86-5FD6-A08C-7ED1-EA89C71D64BB}"/>
              </a:ext>
            </a:extLst>
          </p:cNvPr>
          <p:cNvCxnSpPr/>
          <p:nvPr/>
        </p:nvCxnSpPr>
        <p:spPr>
          <a:xfrm>
            <a:off x="6127750" y="2790730"/>
            <a:ext cx="0" cy="1147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63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3">
            <a:extLst>
              <a:ext uri="{FF2B5EF4-FFF2-40B4-BE49-F238E27FC236}">
                <a16:creationId xmlns:a16="http://schemas.microsoft.com/office/drawing/2014/main" id="{7D107A8C-8763-748B-B99C-96C4FD7BE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Fundamentação Legal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941D37D-BA9D-D54A-738C-30030F752604}"/>
              </a:ext>
            </a:extLst>
          </p:cNvPr>
          <p:cNvSpPr txBox="1"/>
          <p:nvPr/>
        </p:nvSpPr>
        <p:spPr>
          <a:xfrm>
            <a:off x="140677" y="2349700"/>
            <a:ext cx="1193409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+mn-lt"/>
              </a:rPr>
              <a:t>Art. 9º, § 4º da Lei Complementar nº 101, de 04 de maio de 2000 – LRF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latin typeface="+mn-lt"/>
            </a:endParaRPr>
          </a:p>
          <a:p>
            <a:pPr algn="ctr">
              <a:defRPr/>
            </a:pPr>
            <a:r>
              <a:rPr lang="pt-BR" sz="2400" dirty="0">
                <a:latin typeface="+mn-lt"/>
              </a:rPr>
              <a:t>O Poder Executivo demonstrará e avaliará o cumprimento das Metas Fiscais de cada quadrimestre em Audiência Pública na Comissão referida no § 1º do Art. 166 da Constituição Federal ou Equivalente nas Casas Legislativas Estaduais e Municipais</a:t>
            </a:r>
          </a:p>
          <a:p>
            <a:pPr algn="ctr">
              <a:defRPr/>
            </a:pPr>
            <a:endParaRPr lang="pt-BR" sz="2400" dirty="0"/>
          </a:p>
          <a:p>
            <a:pPr algn="ctr">
              <a:defRPr/>
            </a:pPr>
            <a:r>
              <a:rPr lang="pt-BR" altLang="pt-BR" sz="2400" b="1" dirty="0">
                <a:latin typeface="Arial" panose="020B0604020202020204" pitchFamily="34" charset="0"/>
              </a:rPr>
              <a:t>Portaria STN nº 924, 08/07/2021 – RREO e RGF</a:t>
            </a:r>
            <a:endParaRPr lang="pt-B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802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C0C134E-5C78-058E-1D14-ED7920A01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Detalhamento da Receita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8A6F54BC-94CD-6CB2-3884-E894FB78C7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629904"/>
              </p:ext>
            </p:extLst>
          </p:nvPr>
        </p:nvGraphicFramePr>
        <p:xfrm>
          <a:off x="968871" y="1392617"/>
          <a:ext cx="10254257" cy="5039715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4248869">
                  <a:extLst>
                    <a:ext uri="{9D8B030D-6E8A-4147-A177-3AD203B41FA5}">
                      <a16:colId xmlns:a16="http://schemas.microsoft.com/office/drawing/2014/main" val="1221591175"/>
                    </a:ext>
                  </a:extLst>
                </a:gridCol>
                <a:gridCol w="1993884">
                  <a:extLst>
                    <a:ext uri="{9D8B030D-6E8A-4147-A177-3AD203B41FA5}">
                      <a16:colId xmlns:a16="http://schemas.microsoft.com/office/drawing/2014/main" val="531547892"/>
                    </a:ext>
                  </a:extLst>
                </a:gridCol>
                <a:gridCol w="1993884">
                  <a:extLst>
                    <a:ext uri="{9D8B030D-6E8A-4147-A177-3AD203B41FA5}">
                      <a16:colId xmlns:a16="http://schemas.microsoft.com/office/drawing/2014/main" val="804645175"/>
                    </a:ext>
                  </a:extLst>
                </a:gridCol>
                <a:gridCol w="2017620">
                  <a:extLst>
                    <a:ext uri="{9D8B030D-6E8A-4147-A177-3AD203B41FA5}">
                      <a16:colId xmlns:a16="http://schemas.microsoft.com/office/drawing/2014/main" val="2549759753"/>
                    </a:ext>
                  </a:extLst>
                </a:gridCol>
              </a:tblGrid>
              <a:tr h="75343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 ANUAL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REALIZADA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 REALIZADA 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c= (b / a)*100 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60630489"/>
                  </a:ext>
                </a:extLst>
              </a:tr>
              <a:tr h="4798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 CORRENTES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45.779.000,00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18.397.376,43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40,19%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649352"/>
                  </a:ext>
                </a:extLst>
              </a:tr>
              <a:tr h="4798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 Tributárias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1.406.000,00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708.648,84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50,40%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05391083"/>
                  </a:ext>
                </a:extLst>
              </a:tr>
              <a:tr h="4686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IPTU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907947"/>
                  </a:ext>
                </a:extLst>
              </a:tr>
              <a:tr h="4686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IRRF</a:t>
                      </a:r>
                      <a:endParaRPr lang="pt-BR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600.000,00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458.660,13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76,44%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62701390"/>
                  </a:ext>
                </a:extLst>
              </a:tr>
              <a:tr h="4686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570.000,00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200.384,36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35,16%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071525"/>
                  </a:ext>
                </a:extLst>
              </a:tr>
              <a:tr h="4686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ITBI</a:t>
                      </a:r>
                      <a:endParaRPr lang="pt-BR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21.000,00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11.288,26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53,75%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88259897"/>
                  </a:ext>
                </a:extLst>
              </a:tr>
              <a:tr h="6296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Multas e Juros de Mora dos Tributos</a:t>
                      </a:r>
                      <a:endParaRPr lang="pt-BR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18.000,00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3.669,11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20,38%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900131"/>
                  </a:ext>
                </a:extLst>
              </a:tr>
              <a:tr h="8223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Rec. Da Dívida Ativa Tributária - IPTU</a:t>
                      </a:r>
                      <a:endParaRPr lang="pt-BR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35.000,00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8.302,48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23,72%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23064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164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C0C134E-5C78-058E-1D14-ED7920A01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Detalhamento da Receita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8A6F54BC-94CD-6CB2-3884-E894FB78C7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705184"/>
              </p:ext>
            </p:extLst>
          </p:nvPr>
        </p:nvGraphicFramePr>
        <p:xfrm>
          <a:off x="757958" y="1392620"/>
          <a:ext cx="10676083" cy="4897819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4423653">
                  <a:extLst>
                    <a:ext uri="{9D8B030D-6E8A-4147-A177-3AD203B41FA5}">
                      <a16:colId xmlns:a16="http://schemas.microsoft.com/office/drawing/2014/main" val="1221591175"/>
                    </a:ext>
                  </a:extLst>
                </a:gridCol>
                <a:gridCol w="2075906">
                  <a:extLst>
                    <a:ext uri="{9D8B030D-6E8A-4147-A177-3AD203B41FA5}">
                      <a16:colId xmlns:a16="http://schemas.microsoft.com/office/drawing/2014/main" val="531547892"/>
                    </a:ext>
                  </a:extLst>
                </a:gridCol>
                <a:gridCol w="2075906">
                  <a:extLst>
                    <a:ext uri="{9D8B030D-6E8A-4147-A177-3AD203B41FA5}">
                      <a16:colId xmlns:a16="http://schemas.microsoft.com/office/drawing/2014/main" val="804645175"/>
                    </a:ext>
                  </a:extLst>
                </a:gridCol>
                <a:gridCol w="2100618">
                  <a:extLst>
                    <a:ext uri="{9D8B030D-6E8A-4147-A177-3AD203B41FA5}">
                      <a16:colId xmlns:a16="http://schemas.microsoft.com/office/drawing/2014/main" val="2549759753"/>
                    </a:ext>
                  </a:extLst>
                </a:gridCol>
              </a:tblGrid>
              <a:tr h="6821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 ANUAL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REALIZADA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 REALIZADA 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c= (b / a)*100 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60630489"/>
                  </a:ext>
                </a:extLst>
              </a:tr>
              <a:tr h="102726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 da Dívida Ativa Tributária – ISS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076038"/>
                  </a:ext>
                </a:extLst>
              </a:tr>
              <a:tr h="6585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Outras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152.000,00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26.344,50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17,33%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5234329"/>
                  </a:ext>
                </a:extLst>
              </a:tr>
              <a:tr h="63246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 de Contribuições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785.000,00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257.877,16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32,85%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781999"/>
                  </a:ext>
                </a:extLst>
              </a:tr>
              <a:tr h="63246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Contr. Iluminação Pública - CIP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785.000,00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257.877,16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32,85%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33286820"/>
                  </a:ext>
                </a:extLst>
              </a:tr>
              <a:tr h="63246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 Patrimonial</a:t>
                      </a:r>
                      <a:endParaRPr lang="pt-BR" sz="18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95.100,00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153.108,97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161,00%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421033"/>
                  </a:ext>
                </a:extLst>
              </a:tr>
              <a:tr h="63246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 de Serviços</a:t>
                      </a:r>
                      <a:endParaRPr lang="pt-BR" sz="18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3.500,00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42265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86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C0C134E-5C78-058E-1D14-ED7920A01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Detalhamento da Receita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8A6F54BC-94CD-6CB2-3884-E894FB78C7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546063"/>
              </p:ext>
            </p:extLst>
          </p:nvPr>
        </p:nvGraphicFramePr>
        <p:xfrm>
          <a:off x="624153" y="1236053"/>
          <a:ext cx="10943694" cy="5227808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3942834">
                  <a:extLst>
                    <a:ext uri="{9D8B030D-6E8A-4147-A177-3AD203B41FA5}">
                      <a16:colId xmlns:a16="http://schemas.microsoft.com/office/drawing/2014/main" val="1221591175"/>
                    </a:ext>
                  </a:extLst>
                </a:gridCol>
                <a:gridCol w="2700998">
                  <a:extLst>
                    <a:ext uri="{9D8B030D-6E8A-4147-A177-3AD203B41FA5}">
                      <a16:colId xmlns:a16="http://schemas.microsoft.com/office/drawing/2014/main" val="531547892"/>
                    </a:ext>
                  </a:extLst>
                </a:gridCol>
                <a:gridCol w="2545766">
                  <a:extLst>
                    <a:ext uri="{9D8B030D-6E8A-4147-A177-3AD203B41FA5}">
                      <a16:colId xmlns:a16="http://schemas.microsoft.com/office/drawing/2014/main" val="804645175"/>
                    </a:ext>
                  </a:extLst>
                </a:gridCol>
                <a:gridCol w="1754096">
                  <a:extLst>
                    <a:ext uri="{9D8B030D-6E8A-4147-A177-3AD203B41FA5}">
                      <a16:colId xmlns:a16="http://schemas.microsoft.com/office/drawing/2014/main" val="2549759753"/>
                    </a:ext>
                  </a:extLst>
                </a:gridCol>
              </a:tblGrid>
              <a:tr h="5951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 ANUAL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REALIZADA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 REALIZADA 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c= (b / a)*100 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60630489"/>
                  </a:ext>
                </a:extLst>
              </a:tr>
              <a:tr h="58077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Transferências Correntes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47.726.900,00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19.085.054,16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39,99%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649352"/>
                  </a:ext>
                </a:extLst>
              </a:tr>
              <a:tr h="58077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FPM</a:t>
                      </a:r>
                    </a:p>
                  </a:txBody>
                  <a:tcPr marL="17145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17.868.500,00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6.629.572,18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37,10%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932893"/>
                  </a:ext>
                </a:extLst>
              </a:tr>
              <a:tr h="58077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</a:t>
                      </a: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4.428.000,00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1.208.863,57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27,30%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247191"/>
                  </a:ext>
                </a:extLst>
              </a:tr>
              <a:tr h="58077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FNAS</a:t>
                      </a:r>
                    </a:p>
                  </a:txBody>
                  <a:tcPr marL="17145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462.500,00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618.170,17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133,66%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890698"/>
                  </a:ext>
                </a:extLst>
              </a:tr>
              <a:tr h="58077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FNDE</a:t>
                      </a: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1.034.900,00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326.194,62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31,52%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07623"/>
                  </a:ext>
                </a:extLst>
              </a:tr>
              <a:tr h="58077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ICMS</a:t>
                      </a:r>
                    </a:p>
                  </a:txBody>
                  <a:tcPr marL="17145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5.500.000,00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2.523.171,59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45,88%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4984592"/>
                  </a:ext>
                </a:extLst>
              </a:tr>
              <a:tr h="58077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IPVA</a:t>
                      </a: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480.000,00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348.283,91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72,56%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391083"/>
                  </a:ext>
                </a:extLst>
              </a:tr>
              <a:tr h="5672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IPI</a:t>
                      </a:r>
                    </a:p>
                  </a:txBody>
                  <a:tcPr marL="17145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25.000,00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9.467,93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37,87%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5907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659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C0C134E-5C78-058E-1D14-ED7920A01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Detalhamento da Receita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8A6F54BC-94CD-6CB2-3884-E894FB78C7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437165"/>
              </p:ext>
            </p:extLst>
          </p:nvPr>
        </p:nvGraphicFramePr>
        <p:xfrm>
          <a:off x="592622" y="1224046"/>
          <a:ext cx="11006756" cy="5302879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4523963">
                  <a:extLst>
                    <a:ext uri="{9D8B030D-6E8A-4147-A177-3AD203B41FA5}">
                      <a16:colId xmlns:a16="http://schemas.microsoft.com/office/drawing/2014/main" val="1221591175"/>
                    </a:ext>
                  </a:extLst>
                </a:gridCol>
                <a:gridCol w="2267093">
                  <a:extLst>
                    <a:ext uri="{9D8B030D-6E8A-4147-A177-3AD203B41FA5}">
                      <a16:colId xmlns:a16="http://schemas.microsoft.com/office/drawing/2014/main" val="531547892"/>
                    </a:ext>
                  </a:extLst>
                </a:gridCol>
                <a:gridCol w="2521157">
                  <a:extLst>
                    <a:ext uri="{9D8B030D-6E8A-4147-A177-3AD203B41FA5}">
                      <a16:colId xmlns:a16="http://schemas.microsoft.com/office/drawing/2014/main" val="804645175"/>
                    </a:ext>
                  </a:extLst>
                </a:gridCol>
                <a:gridCol w="1694543">
                  <a:extLst>
                    <a:ext uri="{9D8B030D-6E8A-4147-A177-3AD203B41FA5}">
                      <a16:colId xmlns:a16="http://schemas.microsoft.com/office/drawing/2014/main" val="2549759753"/>
                    </a:ext>
                  </a:extLst>
                </a:gridCol>
              </a:tblGrid>
              <a:tr h="63604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 ANUAL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REALIZADA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 REALIZADA 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c= (b / a)*100 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60630489"/>
                  </a:ext>
                </a:extLst>
              </a:tr>
              <a:tr h="6666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FUNDEB</a:t>
                      </a: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17.050.000,00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7.068.164,14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41,46%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331441"/>
                  </a:ext>
                </a:extLst>
              </a:tr>
              <a:tr h="6666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Transf. De Convênios - Estados</a:t>
                      </a:r>
                    </a:p>
                  </a:txBody>
                  <a:tcPr marL="17145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460.000,00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121.558,00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26,43%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1071525"/>
                  </a:ext>
                </a:extLst>
              </a:tr>
              <a:tr h="6666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Transf. De Convênios - União</a:t>
                      </a: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-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-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259897"/>
                  </a:ext>
                </a:extLst>
              </a:tr>
              <a:tr h="6666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Outras</a:t>
                      </a:r>
                    </a:p>
                  </a:txBody>
                  <a:tcPr marL="17145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418.000,00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231.608,05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55,41%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3900131"/>
                  </a:ext>
                </a:extLst>
              </a:tr>
              <a:tr h="6666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Dedução FUNDEB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-4.449.140,00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-1.902.098,83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42,75%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151511"/>
                  </a:ext>
                </a:extLst>
              </a:tr>
              <a:tr h="6666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Outras Deduções de Receitas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-53,62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922435"/>
                  </a:ext>
                </a:extLst>
              </a:tr>
              <a:tr h="6666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Outras Receitas Correntes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211.640,00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94.839,75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44,81%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225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016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C0C134E-5C78-058E-1D14-ED7920A01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Detalhamento da Receita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8A6F54BC-94CD-6CB2-3884-E894FB78C7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519195"/>
              </p:ext>
            </p:extLst>
          </p:nvPr>
        </p:nvGraphicFramePr>
        <p:xfrm>
          <a:off x="537240" y="1258411"/>
          <a:ext cx="11117520" cy="5300045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4606563">
                  <a:extLst>
                    <a:ext uri="{9D8B030D-6E8A-4147-A177-3AD203B41FA5}">
                      <a16:colId xmlns:a16="http://schemas.microsoft.com/office/drawing/2014/main" val="1221591175"/>
                    </a:ext>
                  </a:extLst>
                </a:gridCol>
                <a:gridCol w="2161741">
                  <a:extLst>
                    <a:ext uri="{9D8B030D-6E8A-4147-A177-3AD203B41FA5}">
                      <a16:colId xmlns:a16="http://schemas.microsoft.com/office/drawing/2014/main" val="531547892"/>
                    </a:ext>
                  </a:extLst>
                </a:gridCol>
                <a:gridCol w="2161741">
                  <a:extLst>
                    <a:ext uri="{9D8B030D-6E8A-4147-A177-3AD203B41FA5}">
                      <a16:colId xmlns:a16="http://schemas.microsoft.com/office/drawing/2014/main" val="804645175"/>
                    </a:ext>
                  </a:extLst>
                </a:gridCol>
                <a:gridCol w="2187475">
                  <a:extLst>
                    <a:ext uri="{9D8B030D-6E8A-4147-A177-3AD203B41FA5}">
                      <a16:colId xmlns:a16="http://schemas.microsoft.com/office/drawing/2014/main" val="2549759753"/>
                    </a:ext>
                  </a:extLst>
                </a:gridCol>
              </a:tblGrid>
              <a:tr h="6243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 ANUAL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REALIZADA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 REALIZADA 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c= (b / a)*100 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60630489"/>
                  </a:ext>
                </a:extLst>
              </a:tr>
              <a:tr h="6679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RECEITAS DE CAPITAL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1.850.000,00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751.887,09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40,64%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112796"/>
                  </a:ext>
                </a:extLst>
              </a:tr>
              <a:tr h="6679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Operaçoes de Crédito</a:t>
                      </a:r>
                    </a:p>
                  </a:txBody>
                  <a:tcPr marL="17145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23147"/>
                  </a:ext>
                </a:extLst>
              </a:tr>
              <a:tr h="6679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Alienação de Bens</a:t>
                      </a: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50.000,00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32.069,99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64,14%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756886"/>
                  </a:ext>
                </a:extLst>
              </a:tr>
              <a:tr h="6679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Transf. de Capital</a:t>
                      </a:r>
                    </a:p>
                  </a:txBody>
                  <a:tcPr marL="17145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1.800.000,00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719.817,10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39,99%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0607863"/>
                  </a:ext>
                </a:extLst>
              </a:tr>
              <a:tr h="6679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SUB-TOTAL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47.629.000,00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19.149.263,52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40,21%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361307"/>
                  </a:ext>
                </a:extLst>
              </a:tr>
              <a:tr h="6679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Receitas </a:t>
                      </a:r>
                      <a:r>
                        <a:rPr lang="pt-BR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Intra-Orçamentárias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7145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342825"/>
                  </a:ext>
                </a:extLst>
              </a:tr>
              <a:tr h="6679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TOTAL GERAL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47.629.000,00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19.149.263,52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40,21%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281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629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6CFD911-33FE-9E84-3CD4-1F928043E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Despesa por função de governo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58D6B74-255F-E1C3-6531-F79D830BB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277502"/>
              </p:ext>
            </p:extLst>
          </p:nvPr>
        </p:nvGraphicFramePr>
        <p:xfrm>
          <a:off x="222738" y="1233488"/>
          <a:ext cx="11746524" cy="5454053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633046">
                  <a:extLst>
                    <a:ext uri="{9D8B030D-6E8A-4147-A177-3AD203B41FA5}">
                      <a16:colId xmlns:a16="http://schemas.microsoft.com/office/drawing/2014/main" val="4099052837"/>
                    </a:ext>
                  </a:extLst>
                </a:gridCol>
                <a:gridCol w="3134254">
                  <a:extLst>
                    <a:ext uri="{9D8B030D-6E8A-4147-A177-3AD203B41FA5}">
                      <a16:colId xmlns:a16="http://schemas.microsoft.com/office/drawing/2014/main" val="2671104824"/>
                    </a:ext>
                  </a:extLst>
                </a:gridCol>
                <a:gridCol w="1994806">
                  <a:extLst>
                    <a:ext uri="{9D8B030D-6E8A-4147-A177-3AD203B41FA5}">
                      <a16:colId xmlns:a16="http://schemas.microsoft.com/office/drawing/2014/main" val="2720126866"/>
                    </a:ext>
                  </a:extLst>
                </a:gridCol>
                <a:gridCol w="1994806">
                  <a:extLst>
                    <a:ext uri="{9D8B030D-6E8A-4147-A177-3AD203B41FA5}">
                      <a16:colId xmlns:a16="http://schemas.microsoft.com/office/drawing/2014/main" val="538271903"/>
                    </a:ext>
                  </a:extLst>
                </a:gridCol>
                <a:gridCol w="1994806">
                  <a:extLst>
                    <a:ext uri="{9D8B030D-6E8A-4147-A177-3AD203B41FA5}">
                      <a16:colId xmlns:a16="http://schemas.microsoft.com/office/drawing/2014/main" val="4064979002"/>
                    </a:ext>
                  </a:extLst>
                </a:gridCol>
                <a:gridCol w="1994806">
                  <a:extLst>
                    <a:ext uri="{9D8B030D-6E8A-4147-A177-3AD203B41FA5}">
                      <a16:colId xmlns:a16="http://schemas.microsoft.com/office/drawing/2014/main" val="2638849218"/>
                    </a:ext>
                  </a:extLst>
                </a:gridCol>
              </a:tblGrid>
              <a:tr h="6019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Função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Dotação Atualizada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(a) 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Empenhado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Liquidado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(d)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Pago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(e)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59096334"/>
                  </a:ext>
                </a:extLst>
              </a:tr>
              <a:tr h="53911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Legislativa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1.648.000,00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1.466.290,60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494.933,15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494.933,15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04802"/>
                  </a:ext>
                </a:extLst>
              </a:tr>
              <a:tr h="53911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Administração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4.257.040,00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3.433.459,72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1.336.024,91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1.050.779,43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47405908"/>
                  </a:ext>
                </a:extLst>
              </a:tr>
              <a:tr h="53911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Assistência Social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1.938.210,00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1.251.678,93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494.603,98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389.903,11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753343"/>
                  </a:ext>
                </a:extLst>
              </a:tr>
              <a:tr h="53911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Saúde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11.541.875,00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9.420.741,67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5.326.892,74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4.296.586,72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21437608"/>
                  </a:ext>
                </a:extLst>
              </a:tr>
              <a:tr h="53911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Educação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19.929.885,00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11.000.141,67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6.147.863,91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4.920.641,30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882331"/>
                  </a:ext>
                </a:extLst>
              </a:tr>
              <a:tr h="53911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Cultura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1.161.500,00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700.721,88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274.499,05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225.595,44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3530057"/>
                  </a:ext>
                </a:extLst>
              </a:tr>
              <a:tr h="53911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Direitos da Cidadania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53.000,00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18.515,60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9.296,36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7.039,03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1997"/>
                  </a:ext>
                </a:extLst>
              </a:tr>
              <a:tr h="53911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Urbanismo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617.400,00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388.374,81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306.387,56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298.003,62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11111013"/>
                  </a:ext>
                </a:extLst>
              </a:tr>
              <a:tr h="53911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Habitação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33.090,00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091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150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6CFD911-33FE-9E84-3CD4-1F928043E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Despesa por função de governo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58D6B74-255F-E1C3-6531-F79D830BB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776526"/>
              </p:ext>
            </p:extLst>
          </p:nvPr>
        </p:nvGraphicFramePr>
        <p:xfrm>
          <a:off x="222738" y="1233488"/>
          <a:ext cx="11746524" cy="5435598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668215">
                  <a:extLst>
                    <a:ext uri="{9D8B030D-6E8A-4147-A177-3AD203B41FA5}">
                      <a16:colId xmlns:a16="http://schemas.microsoft.com/office/drawing/2014/main" val="4099052837"/>
                    </a:ext>
                  </a:extLst>
                </a:gridCol>
                <a:gridCol w="3099085">
                  <a:extLst>
                    <a:ext uri="{9D8B030D-6E8A-4147-A177-3AD203B41FA5}">
                      <a16:colId xmlns:a16="http://schemas.microsoft.com/office/drawing/2014/main" val="2671104824"/>
                    </a:ext>
                  </a:extLst>
                </a:gridCol>
                <a:gridCol w="1994806">
                  <a:extLst>
                    <a:ext uri="{9D8B030D-6E8A-4147-A177-3AD203B41FA5}">
                      <a16:colId xmlns:a16="http://schemas.microsoft.com/office/drawing/2014/main" val="2720126866"/>
                    </a:ext>
                  </a:extLst>
                </a:gridCol>
                <a:gridCol w="1994806">
                  <a:extLst>
                    <a:ext uri="{9D8B030D-6E8A-4147-A177-3AD203B41FA5}">
                      <a16:colId xmlns:a16="http://schemas.microsoft.com/office/drawing/2014/main" val="538271903"/>
                    </a:ext>
                  </a:extLst>
                </a:gridCol>
                <a:gridCol w="1994806">
                  <a:extLst>
                    <a:ext uri="{9D8B030D-6E8A-4147-A177-3AD203B41FA5}">
                      <a16:colId xmlns:a16="http://schemas.microsoft.com/office/drawing/2014/main" val="4064979002"/>
                    </a:ext>
                  </a:extLst>
                </a:gridCol>
                <a:gridCol w="1994806">
                  <a:extLst>
                    <a:ext uri="{9D8B030D-6E8A-4147-A177-3AD203B41FA5}">
                      <a16:colId xmlns:a16="http://schemas.microsoft.com/office/drawing/2014/main" val="2638849218"/>
                    </a:ext>
                  </a:extLst>
                </a:gridCol>
              </a:tblGrid>
              <a:tr h="6434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Função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Dotação Atualizada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(a) 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Empenhado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Liquidado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(d)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Pago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(e)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59096334"/>
                  </a:ext>
                </a:extLst>
              </a:tr>
              <a:tr h="43565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Saneamento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1.184.000,00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705.482,42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478.655,80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466.707,36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969343"/>
                  </a:ext>
                </a:extLst>
              </a:tr>
              <a:tr h="43565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Gestão Ambiental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2.759.300,00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2.310.843,26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945.125,03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817.868,94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63804610"/>
                  </a:ext>
                </a:extLst>
              </a:tr>
              <a:tr h="43565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Ciência e Tecnologia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70.000,00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10.050,00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7.785,16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7.585,80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953539"/>
                  </a:ext>
                </a:extLst>
              </a:tr>
              <a:tr h="43565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Agricultura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341.550,00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30.734,78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27.611,63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20.902,37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45820491"/>
                  </a:ext>
                </a:extLst>
              </a:tr>
              <a:tr h="43565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Comércio e Serviços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136.750,00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17.430,00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2.500,00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420350"/>
                  </a:ext>
                </a:extLst>
              </a:tr>
              <a:tr h="43565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808.000,00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110.410,00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44.509,58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38.909,63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1909292"/>
                  </a:ext>
                </a:extLst>
              </a:tr>
              <a:tr h="43565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Transporte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384.400,00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7.514,60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6.707,44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6.514,60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270301"/>
                  </a:ext>
                </a:extLst>
              </a:tr>
              <a:tr h="43565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Desporto e Lazer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130.000,00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33.252,46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16.683,46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14.537,14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76813891"/>
                  </a:ext>
                </a:extLst>
              </a:tr>
              <a:tr h="43565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Encargos Especiais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555.000,00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396.355,50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151.222,05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151.222,05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321453"/>
                  </a:ext>
                </a:extLst>
              </a:tr>
              <a:tr h="43565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Reserva de Contingência 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80.000,00 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6754423"/>
                  </a:ext>
                </a:extLst>
              </a:tr>
              <a:tr h="43565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Geral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47.629.000,00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31.301.997,90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16.071.301,81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13.208.629,69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705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736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ofundidade">
  <a:themeElements>
    <a:clrScheme name="Profundidade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Profundidade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fundidad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TM04033923[[fn=Profundidade]]</Template>
  <TotalTime>1151</TotalTime>
  <Words>1186</Words>
  <Application>Microsoft Office PowerPoint</Application>
  <PresentationFormat>Widescreen</PresentationFormat>
  <Paragraphs>482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Corbel</vt:lpstr>
      <vt:lpstr>Tahoma</vt:lpstr>
      <vt:lpstr>Profundidade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Vinicius</dc:creator>
  <cp:lastModifiedBy>Alexandre</cp:lastModifiedBy>
  <cp:revision>133</cp:revision>
  <dcterms:created xsi:type="dcterms:W3CDTF">2022-05-16T14:45:46Z</dcterms:created>
  <dcterms:modified xsi:type="dcterms:W3CDTF">2022-05-24T12:41:16Z</dcterms:modified>
</cp:coreProperties>
</file>